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"/>
  </p:notesMasterIdLst>
  <p:sldIdLst>
    <p:sldId id="256" r:id="rId3"/>
  </p:sldIdLst>
  <p:sldSz cx="30275213" cy="428037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ia Genius Serra" initials="" lastIdx="2" clrIdx="0"/>
  <p:cmAuthor id="1" name="u187344" initials="u" lastIdx="12" clrIdx="1">
    <p:extLst>
      <p:ext uri="{19B8F6BF-5375-455C-9EA6-DF929625EA0E}">
        <p15:presenceInfo xmlns:p15="http://schemas.microsoft.com/office/powerpoint/2012/main" userId="u18734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C32"/>
    <a:srgbClr val="82C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965" y="-3686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e2010f59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fe2010f59f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e2010f59f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2045" y="6196289"/>
            <a:ext cx="28211175" cy="17081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2019" y="23585343"/>
            <a:ext cx="28211175" cy="659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32019" y="9205077"/>
            <a:ext cx="28211175" cy="16340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32019" y="26232544"/>
            <a:ext cx="28211175" cy="10825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784402" y="7005154"/>
            <a:ext cx="22706410" cy="1490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784402" y="22481891"/>
            <a:ext cx="22706410" cy="1033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065651" y="10671223"/>
            <a:ext cx="26112371" cy="1780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065651" y="28644842"/>
            <a:ext cx="26112371" cy="93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5326826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085364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085364" y="10492868"/>
            <a:ext cx="1280736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085364" y="15635261"/>
            <a:ext cx="1280736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5326826" y="10492868"/>
            <a:ext cx="1287093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5326826" y="15635261"/>
            <a:ext cx="1287093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32019" y="17899188"/>
            <a:ext cx="28211175" cy="7005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558740" y="11917203"/>
            <a:ext cx="27157733" cy="261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6792259" y="17152595"/>
            <a:ext cx="36275222" cy="65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6453395" y="10813473"/>
            <a:ext cx="36275222" cy="1920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5999775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32019" y="4623655"/>
            <a:ext cx="9297113" cy="6288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32019" y="11564131"/>
            <a:ext cx="9297113" cy="2645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3187" y="3746110"/>
            <a:ext cx="21083388" cy="34043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5137606" y="-1040"/>
            <a:ext cx="15137607" cy="428037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6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79054" y="10262376"/>
            <a:ext cx="13393405" cy="12335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879054" y="23326948"/>
            <a:ext cx="13393405" cy="10278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6354376" y="6025690"/>
            <a:ext cx="12704067" cy="3075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32019" y="35206480"/>
            <a:ext cx="19861652" cy="5035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4999" y="2562164"/>
            <a:ext cx="30275213" cy="2440745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Genetic predisposition to Alzheimer’s disease is differentially associated with joint volumetric variations in the disease continuum</a:t>
            </a:r>
            <a:endParaRPr lang="en-GB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Patricia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Genius Serra</a:t>
            </a:r>
            <a:r>
              <a:rPr lang="en-GB" sz="26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Malu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Calle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Raffaelle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Cacciaglia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Carles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Falcón, Carolina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Minguillón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Manel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Esteller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Arcadi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Navarro, Juan Domingo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Gispert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Natalia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Vilor-Tejedor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for the ALFA study</a:t>
            </a:r>
          </a:p>
          <a:p>
            <a:pPr algn="ctr"/>
            <a:endParaRPr lang="en-GB" sz="1800" b="1" baseline="30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Barcelona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eta Brain Research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(BBRC), Pasqual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Maragall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Foundation, Barcelona, Spain </a:t>
            </a:r>
            <a:endParaRPr lang="en-GB" sz="28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lh6.googleusercontent.com/yNEk4NsfvIrqB3q5ob0ZCPbLvUSiy34V5S_lgd3q45Mt8ksofSBHhB1_2RL5RjYhi85US7My8g558BVq58frSQnkXzfpebjK41XYY4r5bOGG6F9Kf38KXkZun3X8XzQbRm3-TqwJpoikzgxEHOlzBK_d8Q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0" y="1141960"/>
            <a:ext cx="2774902" cy="132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nl2TZPX_cEzq4Sw51Sc5fjvWzaKUK0puFn3kvBguv3Xg2fcLzfD7tRACcgKvlTe2A2nw-UAwkqRe2_fYJheEcZ3U278yKXsRU0IdvSLvvSPITG72xYS9CrE_yGU_lieRGPm1rLdu8F9UrTHERUDGPP7oFw=s2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863" b="-8274"/>
          <a:stretch/>
        </p:blipFill>
        <p:spPr bwMode="auto">
          <a:xfrm>
            <a:off x="11568821" y="506175"/>
            <a:ext cx="4100776" cy="8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ángulo 63"/>
          <p:cNvSpPr/>
          <p:nvPr/>
        </p:nvSpPr>
        <p:spPr>
          <a:xfrm>
            <a:off x="1" y="5096465"/>
            <a:ext cx="15451200" cy="96872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4999" y="8919968"/>
            <a:ext cx="30182250" cy="906861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53" y="26336517"/>
            <a:ext cx="30130396" cy="1027679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44064" y="6109037"/>
            <a:ext cx="1500713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Imaging genetics (IG) studies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analyze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genetic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influences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brain features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combining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neuroimaging-based brain features and genetics data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IG studies focus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on individual analysis of brain structures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alternative is to incorporate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compositional data analysis (</a:t>
            </a:r>
            <a:r>
              <a:rPr lang="en-US" sz="3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methods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assess the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joint modulation of specific brain subregions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707585" y="6459438"/>
            <a:ext cx="115435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main goal of this study is </a:t>
            </a:r>
            <a:r>
              <a:rPr lang="en-US" sz="3600" b="1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the structural variation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Alzheimer’s disease (AD) continuum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depending on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predisposition to AD</a:t>
            </a:r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94287" y="10064294"/>
            <a:ext cx="13821170" cy="8314614"/>
            <a:chOff x="352030" y="14119591"/>
            <a:chExt cx="13821170" cy="8314614"/>
          </a:xfrm>
        </p:grpSpPr>
        <p:sp>
          <p:nvSpPr>
            <p:cNvPr id="11" name="Rectángulo 10"/>
            <p:cNvSpPr/>
            <p:nvPr/>
          </p:nvSpPr>
          <p:spPr>
            <a:xfrm>
              <a:off x="517244" y="14220691"/>
              <a:ext cx="13490741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a) </a:t>
              </a:r>
              <a:r>
                <a:rPr lang="es-ES" sz="3400" b="1" u="sng" dirty="0" err="1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(CU)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middle-age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ALFA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[1]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ADNI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[2]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study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[Figure1].  </a:t>
              </a:r>
              <a:endParaRPr lang="es-ES" sz="3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30" name="Picture 6" descr="https://lh4.googleusercontent.com/9q5bRwFpDZ153CB6GNKEvHtk92LRoN3JTeXFD8CQmXc0H_kp1pK8GUszp1E0KOE_b-neLLbwe_E3rhsez_hKYyRydowjD2TgVa8gcF0wG8y97GEO3BbDj2nuNYCPg1jfPa2fk_7M5jbMyVWtzx-slBUYnA=s204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1" r="33985" b="3921"/>
            <a:stretch/>
          </p:blipFill>
          <p:spPr bwMode="auto">
            <a:xfrm>
              <a:off x="2139715" y="15303756"/>
              <a:ext cx="8754682" cy="694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352030" y="14119591"/>
              <a:ext cx="13821170" cy="831461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4300987" y="10037855"/>
            <a:ext cx="15652308" cy="2848797"/>
            <a:chOff x="14447888" y="20533762"/>
            <a:chExt cx="15856310" cy="3470884"/>
          </a:xfrm>
        </p:grpSpPr>
        <p:sp>
          <p:nvSpPr>
            <p:cNvPr id="12" name="Rectángulo 11"/>
            <p:cNvSpPr/>
            <p:nvPr/>
          </p:nvSpPr>
          <p:spPr>
            <a:xfrm>
              <a:off x="14686559" y="20689151"/>
              <a:ext cx="14906315" cy="3315495"/>
            </a:xfrm>
            <a:prstGeom prst="rect">
              <a:avLst/>
            </a:prstGeom>
            <a:ln w="571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>
                <a:spcBef>
                  <a:spcPts val="100"/>
                </a:spcBef>
              </a:pPr>
              <a:r>
                <a:rPr lang="en-U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c) Neuroimaging data</a:t>
              </a:r>
              <a:r>
                <a:rPr lang="en-US" sz="3400" b="1" dirty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71500" indent="-571500" algn="just" fontAlgn="base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Freesurfer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[4]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was used to obtain cortical and subcortical </a:t>
              </a:r>
              <a:r>
                <a:rPr lang="en-U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parcellations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using the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Desikan-Killiany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atlas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[5].</a:t>
              </a:r>
            </a:p>
            <a:p>
              <a:pPr marL="571500" indent="-571500" algn="just" fontAlgn="base">
                <a:buFont typeface="Arial" panose="020B0604020202020204" pitchFamily="34" charset="0"/>
                <a:buChar char="•"/>
              </a:pP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Volumes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were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globally quantified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by summing the measurements of both hemispheres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14447888" y="20533762"/>
              <a:ext cx="15856310" cy="347088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ángulo 38"/>
          <p:cNvSpPr/>
          <p:nvPr/>
        </p:nvSpPr>
        <p:spPr>
          <a:xfrm>
            <a:off x="15854866" y="5096463"/>
            <a:ext cx="14416377" cy="98664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oogle Shape;172;p25"/>
          <p:cNvSpPr txBox="1"/>
          <p:nvPr/>
        </p:nvSpPr>
        <p:spPr>
          <a:xfrm>
            <a:off x="91987" y="38272850"/>
            <a:ext cx="12061582" cy="43703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Individuals at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different stages on the AD </a:t>
            </a:r>
            <a:r>
              <a:rPr lang="ca" sz="3400" b="1" i="1" dirty="0" smtClean="0">
                <a:latin typeface="Calibri"/>
                <a:ea typeface="Calibri"/>
                <a:cs typeface="Calibri"/>
                <a:sym typeface="Calibri"/>
              </a:rPr>
              <a:t>continuum</a:t>
            </a:r>
            <a:r>
              <a:rPr lang="ca" sz="3400" i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displayed d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ifferent brain volumetric modulations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associated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higher genetic predisposition to AD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[Figure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4].</a:t>
            </a:r>
            <a:endParaRPr lang="ca" sz="3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endParaRPr lang="ca" sz="3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196850" lvl="0">
              <a:buSzPts val="500"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optimal signature associated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higher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characterized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hippocampal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volumes 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Aꞵ-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individuals, but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decreased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volumes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MCI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ꞵ+ along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with the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modulation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other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[Figure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5]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sz="3400" dirty="0" smtClean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78" name="Google Shape;176;p25"/>
          <p:cNvGrpSpPr/>
          <p:nvPr/>
        </p:nvGrpSpPr>
        <p:grpSpPr>
          <a:xfrm>
            <a:off x="25150204" y="1039664"/>
            <a:ext cx="5256212" cy="1316016"/>
            <a:chOff x="24384685" y="40357470"/>
            <a:chExt cx="2282960" cy="321369"/>
          </a:xfrm>
        </p:grpSpPr>
        <p:sp>
          <p:nvSpPr>
            <p:cNvPr id="79" name="Google Shape;177;p25"/>
            <p:cNvSpPr txBox="1"/>
            <p:nvPr/>
          </p:nvSpPr>
          <p:spPr>
            <a:xfrm>
              <a:off x="24768051" y="40357470"/>
              <a:ext cx="1899594" cy="262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300" tIns="8650" rIns="17300" bIns="86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pgenius@barcelonabeta.org patricia.genius@uvic.cat</a:t>
              </a:r>
              <a:endParaRPr sz="2800" b="1" i="0" u="none" strike="noStrike" cap="none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 smtClean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@</a:t>
              </a: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pati_genius6</a:t>
              </a:r>
              <a:endParaRPr sz="2800" b="1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181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384685" y="40357470"/>
              <a:ext cx="290079" cy="151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182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384685" y="40539698"/>
              <a:ext cx="290125" cy="139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upo 17"/>
          <p:cNvGrpSpPr/>
          <p:nvPr/>
        </p:nvGrpSpPr>
        <p:grpSpPr>
          <a:xfrm>
            <a:off x="221373" y="18554963"/>
            <a:ext cx="13836204" cy="7540711"/>
            <a:chOff x="14352788" y="14058655"/>
            <a:chExt cx="15333912" cy="4306734"/>
          </a:xfrm>
        </p:grpSpPr>
        <p:sp>
          <p:nvSpPr>
            <p:cNvPr id="13" name="Rectángulo 12"/>
            <p:cNvSpPr/>
            <p:nvPr/>
          </p:nvSpPr>
          <p:spPr>
            <a:xfrm>
              <a:off x="14599584" y="14133884"/>
              <a:ext cx="14611350" cy="15468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>
                <a:spcBef>
                  <a:spcPts val="100"/>
                </a:spcBef>
              </a:pPr>
              <a:r>
                <a:rPr lang="en-U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b) Genetic </a:t>
              </a:r>
              <a:r>
                <a:rPr lang="en-US" sz="3400" b="1" u="sng" dirty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data:</a:t>
              </a:r>
              <a:r>
                <a:rPr lang="en-US" sz="3400" b="1" dirty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polygenic risk score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estimating each participant's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genetic predisposition to AD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(PRS-AD) was calculated including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genetic variants at the genome-wide suggestive level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(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5·10</a:t>
              </a:r>
              <a:r>
                <a:rPr lang="en-US" sz="3400" baseline="30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-6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), normalizing by the total number of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alleles </a:t>
              </a:r>
              <a:r>
                <a:rPr lang="en-US" sz="3400" b="1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[3].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Individuals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were classified into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high/low genetic </a:t>
              </a:r>
              <a:r>
                <a: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predisposition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groups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(cut-off point=quantile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0.8)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[Figure </a:t>
              </a:r>
              <a:r>
                <a: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2].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 </a:t>
              </a:r>
              <a:endParaRPr lang="en-GB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4352788" y="14058655"/>
              <a:ext cx="15333912" cy="430673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6600"/>
            </a:p>
          </p:txBody>
        </p:sp>
      </p:grpSp>
      <p:sp>
        <p:nvSpPr>
          <p:cNvPr id="83" name="Google Shape;152;p25"/>
          <p:cNvSpPr txBox="1"/>
          <p:nvPr/>
        </p:nvSpPr>
        <p:spPr>
          <a:xfrm>
            <a:off x="22371516" y="38197221"/>
            <a:ext cx="7918696" cy="44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b="1" u="sng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References</a:t>
            </a:r>
            <a:endParaRPr sz="2600" b="1" u="sng" dirty="0">
              <a:solidFill>
                <a:srgbClr val="77B534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Molinuevo et al., 2016.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Alzheimer’s and Dementia,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[2] </a:t>
            </a:r>
            <a:r>
              <a:rPr lang="es-ES" sz="2600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Petersen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et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al., 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2010. </a:t>
            </a:r>
            <a:r>
              <a:rPr lang="es-ES" sz="2600" i="1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Neurology</a:t>
            </a:r>
            <a:r>
              <a:rPr lang="es-ES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74(3).</a:t>
            </a:r>
            <a:endParaRPr lang="es-ES"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[3]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Choi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O’Reilly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2019.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GigaScience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8(7).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[4]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Haddad et al., 2022.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 Brain 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Mapping.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[5]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Desikan RS  et al., 2006.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Neuroimage, 31(3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[6]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 et al., 2020.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NAR Genomics and Bioinformatics,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</a:t>
            </a:r>
            <a:r>
              <a:rPr lang="es-ES" sz="2600" dirty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7</a:t>
            </a:r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]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2022. 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bioRxiv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[8]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Calle, 2019. 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Genomics and Informatics, 17(1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4300987" y="12953620"/>
            <a:ext cx="15652308" cy="13142053"/>
            <a:chOff x="14447888" y="20094053"/>
            <a:chExt cx="15258999" cy="11309454"/>
          </a:xfrm>
        </p:grpSpPr>
        <p:sp>
          <p:nvSpPr>
            <p:cNvPr id="6" name="Rectángulo 5"/>
            <p:cNvSpPr/>
            <p:nvPr/>
          </p:nvSpPr>
          <p:spPr>
            <a:xfrm>
              <a:off x="15157173" y="21613020"/>
              <a:ext cx="13888745" cy="1430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400" b="1" i="1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Composition: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vector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of strictly positive real numbers with a constraint or non-informative total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sum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[8</a:t>
              </a:r>
              <a:r>
                <a:rPr lang="en-US" sz="34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In the  study, the composition is defined as the whole brain volume, and the components are the brain </a:t>
              </a:r>
              <a:r>
                <a:rPr lang="en-US" sz="3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subregions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volumes </a:t>
              </a:r>
              <a:r>
                <a: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[Figure 3]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5765919" y="23392961"/>
              <a:ext cx="11118403" cy="927005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Composition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x= [X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, …, X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] ∈ R</a:t>
              </a:r>
              <a:r>
                <a:rPr lang="en-US" sz="3200" b="1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   </a:t>
              </a:r>
            </a:p>
            <a:p>
              <a:pPr algn="ctr"/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for x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&gt; 0, ∑</a:t>
              </a:r>
              <a:r>
                <a:rPr lang="en-US" sz="3200" b="1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i=1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  x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=k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, where k is a constant</a:t>
              </a: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15157173" y="24762809"/>
              <a:ext cx="14081624" cy="1430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400" b="1" i="1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Coda4microbiome:</a:t>
              </a:r>
              <a:r>
                <a:rPr lang="en-US" sz="3400" b="1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the algorithm was based on two main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steps </a:t>
              </a:r>
              <a:r>
                <a: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[Figure 3]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 (2.a) computation of the optimal multivariate brain structural  variation signature and (2.b) definition of a logistic model to assess the association with the risk of AD. </a:t>
              </a: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15133612" y="20384194"/>
              <a:ext cx="13655079" cy="97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d) Statistical Analysis:</a:t>
              </a:r>
              <a:r>
                <a:rPr lang="en-US" sz="3400" b="1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Statistical analysis was based on </a:t>
              </a: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CoDA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[6]. 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Analyses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were performed using  </a:t>
              </a:r>
              <a:r>
                <a:rPr lang="en-US" sz="3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Coda4microbiome</a:t>
              </a:r>
              <a:r>
                <a:rPr lang="en-US" sz="340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R package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[7].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 </a:t>
              </a: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14447888" y="20094053"/>
              <a:ext cx="15258999" cy="1130945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6600"/>
            </a:p>
          </p:txBody>
        </p:sp>
      </p:grpSp>
      <p:sp>
        <p:nvSpPr>
          <p:cNvPr id="42" name="Rectángulo 41"/>
          <p:cNvSpPr/>
          <p:nvPr/>
        </p:nvSpPr>
        <p:spPr>
          <a:xfrm>
            <a:off x="12395200" y="38272850"/>
            <a:ext cx="9740900" cy="437039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GB" sz="48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showed AD stage-specific multivariate volumetric variation associated with an increased genetic risk of AD.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the joint volumetric variation of brain subregions brings an innovative modeling perspective for neurogenetic studies of AD</a:t>
            </a: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4" descr="Principis de la normativa visual corporativa — Recursos i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48" y="1087831"/>
            <a:ext cx="4698255" cy="14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rchivo:Logo uab.png - Wikipedia, la enciclopedia lib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86" y="1408449"/>
            <a:ext cx="2370627" cy="10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txer:Logotip UB.svg - Viquipèdia, l'enciclopèdia lliu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926" y="1385805"/>
            <a:ext cx="3208863" cy="9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M Ud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015" y="1215040"/>
            <a:ext cx="1723939" cy="11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chivo:Logo blau uoc.png - Wikipedia, la enciclopedia libr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99" y="1401191"/>
            <a:ext cx="2715009" cy="105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txer:Logo UdL.svg - Viquipèdia, l'enciclopèdia lliur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484" y="967958"/>
            <a:ext cx="1814346" cy="14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s URV | Identidad institucional | Universitat Rovira i ..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360" y="1126813"/>
            <a:ext cx="1250824" cy="12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985" y="368537"/>
            <a:ext cx="1408173" cy="8801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672" y="52006"/>
            <a:ext cx="3276600" cy="9525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3954" b="1750"/>
          <a:stretch/>
        </p:blipFill>
        <p:spPr>
          <a:xfrm>
            <a:off x="15962598" y="20040899"/>
            <a:ext cx="12582189" cy="5943301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2" y="27433992"/>
            <a:ext cx="15465978" cy="1066280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 b="3984"/>
          <a:stretch/>
        </p:blipFill>
        <p:spPr>
          <a:xfrm>
            <a:off x="16273866" y="27520670"/>
            <a:ext cx="12977256" cy="10430091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" b="2779"/>
          <a:stretch/>
        </p:blipFill>
        <p:spPr>
          <a:xfrm>
            <a:off x="1338285" y="21395117"/>
            <a:ext cx="12470883" cy="4629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649</Words>
  <Application>Microsoft Office PowerPoint</Application>
  <PresentationFormat>Personalizado</PresentationFormat>
  <Paragraphs>40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Simple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u187344</dc:creator>
  <cp:lastModifiedBy>u187344</cp:lastModifiedBy>
  <cp:revision>45</cp:revision>
  <dcterms:modified xsi:type="dcterms:W3CDTF">2023-02-01T16:42:14Z</dcterms:modified>
</cp:coreProperties>
</file>